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7" r:id="rId5"/>
    <p:sldId id="268" r:id="rId6"/>
    <p:sldId id="259" r:id="rId7"/>
    <p:sldId id="270" r:id="rId8"/>
    <p:sldId id="260" r:id="rId9"/>
    <p:sldId id="269" r:id="rId10"/>
    <p:sldId id="261" r:id="rId11"/>
    <p:sldId id="264" r:id="rId12"/>
    <p:sldId id="262" r:id="rId13"/>
    <p:sldId id="263" r:id="rId14"/>
    <p:sldId id="271" r:id="rId15"/>
    <p:sldId id="272" r:id="rId16"/>
    <p:sldId id="265" r:id="rId17"/>
    <p:sldId id="266" r:id="rId18"/>
  </p:sldIdLst>
  <p:sldSz cx="18288000" cy="10287000"/>
  <p:notesSz cx="6858000" cy="9144000"/>
  <p:embeddedFontLst>
    <p:embeddedFont>
      <p:font typeface="Bryndan Write" panose="020B0604020202020204" charset="0"/>
      <p:regular r:id="rId19"/>
    </p:embeddedFont>
    <p:embeddedFont>
      <p:font typeface="Calibri" panose="020F0502020204030204" pitchFamily="34" charset="0"/>
      <p:regular r:id="rId20"/>
      <p:bold r:id="rId21"/>
      <p:italic r:id="rId22"/>
      <p:boldItalic r:id="rId23"/>
    </p:embeddedFont>
    <p:embeddedFont>
      <p:font typeface="Gochi Hand" panose="020B0604020202020204" charset="0"/>
      <p:regular r:id="rId24"/>
    </p:embeddedFont>
    <p:embeddedFont>
      <p:font typeface="Now"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8.pn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51.png"/><Relationship Id="rId4" Type="http://schemas.openxmlformats.org/officeDocument/2006/relationships/image" Target="../media/image29.svg"/><Relationship Id="rId9" Type="http://schemas.openxmlformats.org/officeDocument/2006/relationships/image" Target="../media/image67.sv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51.pn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29.svg"/><Relationship Id="rId15" Type="http://schemas.openxmlformats.org/officeDocument/2006/relationships/image" Target="../media/image61.svg"/><Relationship Id="rId10" Type="http://schemas.openxmlformats.org/officeDocument/2006/relationships/image" Target="../media/image56.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14.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18.jpeg"/><Relationship Id="rId7" Type="http://schemas.openxmlformats.org/officeDocument/2006/relationships/image" Target="../media/image22.svg"/><Relationship Id="rId12" Type="http://schemas.openxmlformats.org/officeDocument/2006/relationships/image" Target="../media/image8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2.png"/><Relationship Id="rId5" Type="http://schemas.openxmlformats.org/officeDocument/2006/relationships/image" Target="../media/image20.svg"/><Relationship Id="rId10" Type="http://schemas.openxmlformats.org/officeDocument/2006/relationships/image" Target="../media/image81.svg"/><Relationship Id="rId4" Type="http://schemas.openxmlformats.org/officeDocument/2006/relationships/image" Target="../media/image19.png"/><Relationship Id="rId9" Type="http://schemas.openxmlformats.org/officeDocument/2006/relationships/image" Target="../media/image80.png"/></Relationships>
</file>

<file path=ppt/slides/_rels/slide15.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3" Type="http://schemas.openxmlformats.org/officeDocument/2006/relationships/image" Target="../media/image51.png"/><Relationship Id="rId7" Type="http://schemas.openxmlformats.org/officeDocument/2006/relationships/image" Target="../media/image17.svg"/><Relationship Id="rId12" Type="http://schemas.openxmlformats.org/officeDocument/2006/relationships/image" Target="../media/image8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87.svg"/><Relationship Id="rId5" Type="http://schemas.openxmlformats.org/officeDocument/2006/relationships/image" Target="../media/image15.svg"/><Relationship Id="rId15" Type="http://schemas.openxmlformats.org/officeDocument/2006/relationships/image" Target="../media/image91.svg"/><Relationship Id="rId10" Type="http://schemas.openxmlformats.org/officeDocument/2006/relationships/image" Target="../media/image86.png"/><Relationship Id="rId4" Type="http://schemas.openxmlformats.org/officeDocument/2006/relationships/image" Target="../media/image14.png"/><Relationship Id="rId9" Type="http://schemas.openxmlformats.org/officeDocument/2006/relationships/image" Target="../media/image85.svg"/><Relationship Id="rId14" Type="http://schemas.openxmlformats.org/officeDocument/2006/relationships/image" Target="../media/image90.png"/></Relationships>
</file>

<file path=ppt/slides/_rels/slide1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image" Target="../media/image8.png"/><Relationship Id="rId12" Type="http://schemas.openxmlformats.org/officeDocument/2006/relationships/image" Target="../media/image17.svg"/><Relationship Id="rId2" Type="http://schemas.openxmlformats.org/officeDocument/2006/relationships/image" Target="../media/image1.jpeg"/><Relationship Id="rId16" Type="http://schemas.openxmlformats.org/officeDocument/2006/relationships/image" Target="../media/image3.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6.png"/><Relationship Id="rId5" Type="http://schemas.openxmlformats.org/officeDocument/2006/relationships/image" Target="../media/image6.png"/><Relationship Id="rId15" Type="http://schemas.openxmlformats.org/officeDocument/2006/relationships/image" Target="../media/image2.png"/><Relationship Id="rId10" Type="http://schemas.openxmlformats.org/officeDocument/2006/relationships/image" Target="../media/image15.svg"/><Relationship Id="rId4" Type="http://schemas.openxmlformats.org/officeDocument/2006/relationships/image" Target="../media/image93.svg"/><Relationship Id="rId9" Type="http://schemas.openxmlformats.org/officeDocument/2006/relationships/image" Target="../media/image14.png"/><Relationship Id="rId14" Type="http://schemas.openxmlformats.org/officeDocument/2006/relationships/image" Target="../media/image95.sv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8.jpeg"/><Relationship Id="rId7" Type="http://schemas.openxmlformats.org/officeDocument/2006/relationships/image" Target="../media/image22.svg"/><Relationship Id="rId12" Type="http://schemas.openxmlformats.org/officeDocument/2006/relationships/image" Target="../media/image3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37.png"/><Relationship Id="rId5" Type="http://schemas.openxmlformats.org/officeDocument/2006/relationships/image" Target="../media/image20.svg"/><Relationship Id="rId10" Type="http://schemas.openxmlformats.org/officeDocument/2006/relationships/image" Target="../media/image36.svg"/><Relationship Id="rId4" Type="http://schemas.openxmlformats.org/officeDocument/2006/relationships/image" Target="../media/image19.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7.jpeg"/><Relationship Id="rId7"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31.svg"/><Relationship Id="rId10" Type="http://schemas.openxmlformats.org/officeDocument/2006/relationships/image" Target="../media/image43.svg"/><Relationship Id="rId4" Type="http://schemas.openxmlformats.org/officeDocument/2006/relationships/image" Target="../media/image30.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51.pn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29.svg"/><Relationship Id="rId15" Type="http://schemas.openxmlformats.org/officeDocument/2006/relationships/image" Target="../media/image61.svg"/><Relationship Id="rId10" Type="http://schemas.openxmlformats.org/officeDocument/2006/relationships/image" Target="../media/image56.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6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3" Type="http://schemas.openxmlformats.org/officeDocument/2006/relationships/image" Target="../media/image51.png"/><Relationship Id="rId7" Type="http://schemas.openxmlformats.org/officeDocument/2006/relationships/image" Target="../media/image53.svg"/><Relationship Id="rId12"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29.svg"/><Relationship Id="rId15" Type="http://schemas.openxmlformats.org/officeDocument/2006/relationships/image" Target="../media/image61.svg"/><Relationship Id="rId10" Type="http://schemas.openxmlformats.org/officeDocument/2006/relationships/image" Target="../media/image56.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2342060">
            <a:off x="5481480" y="2788375"/>
            <a:ext cx="7325040" cy="6299535"/>
          </a:xfrm>
          <a:custGeom>
            <a:avLst/>
            <a:gdLst/>
            <a:ahLst/>
            <a:cxnLst/>
            <a:rect l="l" t="t" r="r" b="b"/>
            <a:pathLst>
              <a:path w="7325040" h="6299535">
                <a:moveTo>
                  <a:pt x="0" y="0"/>
                </a:moveTo>
                <a:lnTo>
                  <a:pt x="7325040" y="0"/>
                </a:lnTo>
                <a:lnTo>
                  <a:pt x="7325040" y="6299534"/>
                </a:lnTo>
                <a:lnTo>
                  <a:pt x="0" y="6299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921756" y="2537357"/>
            <a:ext cx="10444488" cy="6347892"/>
          </a:xfrm>
          <a:prstGeom prst="rect">
            <a:avLst/>
          </a:prstGeom>
        </p:spPr>
        <p:txBody>
          <a:bodyPr lIns="0" tIns="0" rIns="0" bIns="0" rtlCol="0" anchor="t">
            <a:spAutoFit/>
          </a:bodyPr>
          <a:lstStyle/>
          <a:p>
            <a:pPr algn="ctr">
              <a:lnSpc>
                <a:spcPts val="16506"/>
              </a:lnSpc>
            </a:pPr>
            <a:r>
              <a:rPr lang="en-US" sz="16506" dirty="0">
                <a:solidFill>
                  <a:srgbClr val="FFFFFF"/>
                </a:solidFill>
                <a:latin typeface="Bryndan Write Bold"/>
              </a:rPr>
              <a:t>Realtime Messaging Platform</a:t>
            </a:r>
          </a:p>
        </p:txBody>
      </p:sp>
      <p:sp>
        <p:nvSpPr>
          <p:cNvPr id="5" name="Freeform 5"/>
          <p:cNvSpPr/>
          <p:nvPr/>
        </p:nvSpPr>
        <p:spPr>
          <a:xfrm rot="1097523">
            <a:off x="11156873" y="1560993"/>
            <a:ext cx="1885747" cy="1296022"/>
          </a:xfrm>
          <a:custGeom>
            <a:avLst/>
            <a:gdLst/>
            <a:ahLst/>
            <a:cxnLst/>
            <a:rect l="l" t="t" r="r" b="b"/>
            <a:pathLst>
              <a:path w="1885747" h="1296022">
                <a:moveTo>
                  <a:pt x="0" y="0"/>
                </a:moveTo>
                <a:lnTo>
                  <a:pt x="1885746" y="0"/>
                </a:lnTo>
                <a:lnTo>
                  <a:pt x="1885746" y="1296022"/>
                </a:lnTo>
                <a:lnTo>
                  <a:pt x="0" y="1296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1559470">
            <a:off x="2930373" y="2435234"/>
            <a:ext cx="2195245" cy="2279892"/>
          </a:xfrm>
          <a:custGeom>
            <a:avLst/>
            <a:gdLst/>
            <a:ahLst/>
            <a:cxnLst/>
            <a:rect l="l" t="t" r="r" b="b"/>
            <a:pathLst>
              <a:path w="2195245" h="2279892">
                <a:moveTo>
                  <a:pt x="0" y="0"/>
                </a:moveTo>
                <a:lnTo>
                  <a:pt x="2195245" y="0"/>
                </a:lnTo>
                <a:lnTo>
                  <a:pt x="2195245" y="2279892"/>
                </a:lnTo>
                <a:lnTo>
                  <a:pt x="0" y="227989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280170">
            <a:off x="13972610" y="5900178"/>
            <a:ext cx="1664513" cy="2142851"/>
          </a:xfrm>
          <a:custGeom>
            <a:avLst/>
            <a:gdLst/>
            <a:ahLst/>
            <a:cxnLst/>
            <a:rect l="l" t="t" r="r" b="b"/>
            <a:pathLst>
              <a:path w="1664513" h="2142851">
                <a:moveTo>
                  <a:pt x="0" y="0"/>
                </a:moveTo>
                <a:lnTo>
                  <a:pt x="1664513" y="0"/>
                </a:lnTo>
                <a:lnTo>
                  <a:pt x="1664513" y="2142851"/>
                </a:lnTo>
                <a:lnTo>
                  <a:pt x="0" y="21428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Freeform 11"/>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flipH="1">
            <a:off x="-422436" y="-345093"/>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5305916" y="-447186"/>
            <a:ext cx="7980117" cy="12650053"/>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5"/>
            <a:stretch>
              <a:fillRect r="-45997"/>
            </a:stretch>
          </a:blipFill>
        </p:spPr>
      </p:sp>
      <p:sp>
        <p:nvSpPr>
          <p:cNvPr id="5" name="TextBox 5"/>
          <p:cNvSpPr txBox="1"/>
          <p:nvPr/>
        </p:nvSpPr>
        <p:spPr>
          <a:xfrm>
            <a:off x="4402089" y="4393976"/>
            <a:ext cx="10086269" cy="4967129"/>
          </a:xfrm>
          <a:prstGeom prst="rect">
            <a:avLst/>
          </a:prstGeom>
        </p:spPr>
        <p:txBody>
          <a:bodyPr lIns="0" tIns="0" rIns="0" bIns="0" rtlCol="0" anchor="t">
            <a:spAutoFit/>
          </a:bodyPr>
          <a:lstStyle/>
          <a:p>
            <a:pPr algn="ctr">
              <a:lnSpc>
                <a:spcPts val="3864"/>
              </a:lnSpc>
            </a:pPr>
            <a:r>
              <a:rPr lang="en-US" sz="2400" dirty="0">
                <a:solidFill>
                  <a:srgbClr val="000000"/>
                </a:solidFill>
                <a:latin typeface="Now"/>
              </a:rPr>
              <a:t>NSQ uses a distributed consensus algorithm called Raft to ensure fault tolerance and data consistency. This algorithm elects a leader node that handles all write requests, while follower nodes replicate the leader's state. If the leader fails, a new leader is elected from the remaining nodes. This ensures that messages are always delivered, even in the event of node failures. In addition to Raft, NSQ also uses a gossip protocol for discovery and communication between nodes. This allows nodes to share information about their state and the state of other nodes in the system, ensuring that messages are always routed through the most up-to-date paths.</a:t>
            </a:r>
          </a:p>
        </p:txBody>
      </p:sp>
      <p:sp>
        <p:nvSpPr>
          <p:cNvPr id="6" name="TextBox 6"/>
          <p:cNvSpPr txBox="1"/>
          <p:nvPr/>
        </p:nvSpPr>
        <p:spPr>
          <a:xfrm>
            <a:off x="4224712" y="2666516"/>
            <a:ext cx="9838576" cy="1476879"/>
          </a:xfrm>
          <a:prstGeom prst="rect">
            <a:avLst/>
          </a:prstGeom>
        </p:spPr>
        <p:txBody>
          <a:bodyPr lIns="0" tIns="0" rIns="0" bIns="0" rtlCol="0" anchor="t">
            <a:spAutoFit/>
          </a:bodyPr>
          <a:lstStyle/>
          <a:p>
            <a:pPr algn="ctr">
              <a:lnSpc>
                <a:spcPts val="5740"/>
              </a:lnSpc>
            </a:pPr>
            <a:r>
              <a:rPr lang="en-US" sz="7000" dirty="0">
                <a:solidFill>
                  <a:srgbClr val="000000"/>
                </a:solidFill>
                <a:latin typeface="Bryndan Write"/>
              </a:rPr>
              <a:t>Distributed Algorithm Used by NSQ</a:t>
            </a:r>
          </a:p>
        </p:txBody>
      </p:sp>
      <p:sp>
        <p:nvSpPr>
          <p:cNvPr id="7" name="Freeform 7"/>
          <p:cNvSpPr/>
          <p:nvPr/>
        </p:nvSpPr>
        <p:spPr>
          <a:xfrm>
            <a:off x="13212119" y="1028700"/>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051286" y="7076185"/>
            <a:ext cx="2353261" cy="2182115"/>
          </a:xfrm>
          <a:custGeom>
            <a:avLst/>
            <a:gdLst/>
            <a:ahLst/>
            <a:cxnLst/>
            <a:rect l="l" t="t" r="r" b="b"/>
            <a:pathLst>
              <a:path w="2353261" h="2182115">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680835">
            <a:off x="3418528" y="2328486"/>
            <a:ext cx="1364676" cy="937905"/>
          </a:xfrm>
          <a:custGeom>
            <a:avLst/>
            <a:gdLst/>
            <a:ahLst/>
            <a:cxnLst/>
            <a:rect l="l" t="t" r="r" b="b"/>
            <a:pathLst>
              <a:path w="1364676" h="937905">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306103"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4100866" y="4401013"/>
            <a:ext cx="10086269" cy="3966855"/>
          </a:xfrm>
          <a:prstGeom prst="rect">
            <a:avLst/>
          </a:prstGeom>
        </p:spPr>
        <p:txBody>
          <a:bodyPr lIns="0" tIns="0" rIns="0" bIns="0" rtlCol="0" anchor="t">
            <a:spAutoFit/>
          </a:bodyPr>
          <a:lstStyle/>
          <a:p>
            <a:pPr algn="ctr">
              <a:lnSpc>
                <a:spcPts val="3864"/>
              </a:lnSpc>
            </a:pPr>
            <a:r>
              <a:rPr lang="en-US" sz="2400" dirty="0">
                <a:solidFill>
                  <a:srgbClr val="000000"/>
                </a:solidFill>
                <a:latin typeface="Now"/>
              </a:rPr>
              <a:t>NSQ works by using a decentralized architecture that allows messages to be sent and received across multiple nodes in a cluster. Each node is responsible for storing and forwarding messages to other nodes as </a:t>
            </a:r>
            <a:r>
              <a:rPr lang="en-US" sz="2400" dirty="0" err="1">
                <a:solidFill>
                  <a:srgbClr val="000000"/>
                </a:solidFill>
                <a:latin typeface="Now"/>
              </a:rPr>
              <a:t>needed.When</a:t>
            </a:r>
            <a:r>
              <a:rPr lang="en-US" sz="2400" dirty="0">
                <a:solidFill>
                  <a:srgbClr val="000000"/>
                </a:solidFill>
                <a:latin typeface="Now"/>
              </a:rPr>
              <a:t> a message is sent to NSQ, it is first stored in memory on the local node. From there, it is replicated to other nodes in the cluster to ensure high availability. Once the message has been successfully delivered to all subscribers, it is removed from the system.</a:t>
            </a:r>
          </a:p>
        </p:txBody>
      </p:sp>
      <p:sp>
        <p:nvSpPr>
          <p:cNvPr id="10" name="TextBox 10"/>
          <p:cNvSpPr txBox="1"/>
          <p:nvPr/>
        </p:nvSpPr>
        <p:spPr>
          <a:xfrm>
            <a:off x="4224712" y="3172507"/>
            <a:ext cx="9838576" cy="745910"/>
          </a:xfrm>
          <a:prstGeom prst="rect">
            <a:avLst/>
          </a:prstGeom>
        </p:spPr>
        <p:txBody>
          <a:bodyPr lIns="0" tIns="0" rIns="0" bIns="0" rtlCol="0" anchor="t">
            <a:spAutoFit/>
          </a:bodyPr>
          <a:lstStyle/>
          <a:p>
            <a:pPr algn="ctr">
              <a:lnSpc>
                <a:spcPts val="5740"/>
              </a:lnSpc>
            </a:pPr>
            <a:r>
              <a:rPr lang="en-US" sz="7000" dirty="0">
                <a:solidFill>
                  <a:srgbClr val="000000"/>
                </a:solidFill>
                <a:latin typeface="Bryndan Write"/>
              </a:rPr>
              <a:t>How NSQ Works</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sp>
      <p:sp>
        <p:nvSpPr>
          <p:cNvPr id="4" name="Freeform 4"/>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187062" y="3179438"/>
            <a:ext cx="7840942" cy="4427494"/>
          </a:xfrm>
          <a:prstGeom prst="rect">
            <a:avLst/>
          </a:prstGeom>
        </p:spPr>
        <p:txBody>
          <a:bodyPr lIns="0" tIns="0" rIns="0" bIns="0" rtlCol="0" anchor="t">
            <a:spAutoFit/>
          </a:bodyPr>
          <a:lstStyle/>
          <a:p>
            <a:pPr algn="ctr">
              <a:lnSpc>
                <a:spcPts val="11872"/>
              </a:lnSpc>
            </a:pPr>
            <a:r>
              <a:rPr lang="en-US" sz="5000" dirty="0">
                <a:solidFill>
                  <a:srgbClr val="000000"/>
                </a:solidFill>
                <a:latin typeface="Gochi Hand"/>
              </a:rPr>
              <a:t>Realtime Messaging Platforms and Distributed Systems</a:t>
            </a:r>
          </a:p>
        </p:txBody>
      </p:sp>
      <p:sp>
        <p:nvSpPr>
          <p:cNvPr id="6" name="Freeform 6"/>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67622">
            <a:off x="221338" y="8264609"/>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636410" y="9099398"/>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2297133" y="314806"/>
            <a:ext cx="15033597" cy="9326271"/>
          </a:xfrm>
          <a:prstGeom prst="rect">
            <a:avLst/>
          </a:prstGeom>
        </p:spPr>
        <p:txBody>
          <a:bodyPr wrap="square" lIns="0" tIns="0" rIns="0" bIns="0" rtlCol="0" anchor="t">
            <a:spAutoFit/>
          </a:bodyPr>
          <a:lstStyle/>
          <a:p>
            <a:pPr algn="just">
              <a:lnSpc>
                <a:spcPts val="6110"/>
              </a:lnSpc>
            </a:pPr>
            <a:r>
              <a:rPr lang="en-US" sz="3500" dirty="0">
                <a:solidFill>
                  <a:srgbClr val="FFFFFF"/>
                </a:solidFill>
                <a:latin typeface="Gochi Hand"/>
              </a:rPr>
              <a:t>Realtime messaging platforms rely heavily on distributed systems to function effectively. These systems are designed to handle large volumes of data, ensuring that messages are delivered quickly and reliably. By using a distributed architecture, these platforms can scale up or down as needed, depending on demand. This means that they are able to handle sudden spikes in traffic without compromising performance or reliability. In addition to scalability, distributed systems also offer fault tolerance. If one node fails, the system can automatically route messages through another node, ensuring that messages are still delivered. This is crucial for real-time messaging platforms, where even a small delay can have significant consequences. By using distributed systems, these platforms can ensure that messages are always delivered quickly and reliably, no matter what happens.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32353" r="32353"/>
            <a:stretch>
              <a:fillRect/>
            </a:stretch>
          </p:blipFill>
          <p:spPr>
            <a:xfrm>
              <a:off x="0" y="0"/>
              <a:ext cx="7370417" cy="13913357"/>
            </a:xfrm>
            <a:prstGeom prst="rect">
              <a:avLst/>
            </a:prstGeom>
          </p:spPr>
        </p:pic>
      </p:grpSp>
      <p:sp>
        <p:nvSpPr>
          <p:cNvPr id="5" name="TextBox 5"/>
          <p:cNvSpPr txBox="1"/>
          <p:nvPr/>
        </p:nvSpPr>
        <p:spPr>
          <a:xfrm>
            <a:off x="6445803" y="538095"/>
            <a:ext cx="9640627" cy="846386"/>
          </a:xfrm>
          <a:prstGeom prst="rect">
            <a:avLst/>
          </a:prstGeom>
        </p:spPr>
        <p:txBody>
          <a:bodyPr lIns="0" tIns="0" rIns="0" bIns="0" rtlCol="0" anchor="t">
            <a:spAutoFit/>
          </a:bodyPr>
          <a:lstStyle/>
          <a:p>
            <a:pPr>
              <a:lnSpc>
                <a:spcPts val="6600"/>
              </a:lnSpc>
            </a:pPr>
            <a:r>
              <a:rPr lang="en-US" sz="6000" dirty="0" err="1">
                <a:solidFill>
                  <a:srgbClr val="FFFFFF"/>
                </a:solidFill>
                <a:latin typeface="Bryndan Write Bold"/>
              </a:rPr>
              <a:t>Lamports</a:t>
            </a:r>
            <a:r>
              <a:rPr lang="en-US" sz="6000" dirty="0">
                <a:solidFill>
                  <a:srgbClr val="FFFFFF"/>
                </a:solidFill>
                <a:latin typeface="Bryndan Write Bold"/>
              </a:rPr>
              <a:t> Algorithm</a:t>
            </a:r>
          </a:p>
        </p:txBody>
      </p:sp>
      <p:sp>
        <p:nvSpPr>
          <p:cNvPr id="6" name="TextBox 6"/>
          <p:cNvSpPr txBox="1"/>
          <p:nvPr/>
        </p:nvSpPr>
        <p:spPr>
          <a:xfrm>
            <a:off x="6427196" y="1922576"/>
            <a:ext cx="9898962" cy="5817298"/>
          </a:xfrm>
          <a:prstGeom prst="rect">
            <a:avLst/>
          </a:prstGeom>
        </p:spPr>
        <p:txBody>
          <a:bodyPr wrap="square" lIns="0" tIns="0" rIns="0" bIns="0" rtlCol="0" anchor="t">
            <a:spAutoFit/>
          </a:bodyPr>
          <a:lstStyle/>
          <a:p>
            <a:pPr>
              <a:lnSpc>
                <a:spcPts val="3500"/>
              </a:lnSpc>
            </a:pPr>
            <a:r>
              <a:rPr lang="en-US" sz="2500" dirty="0" err="1">
                <a:solidFill>
                  <a:srgbClr val="FFFFFF"/>
                </a:solidFill>
                <a:latin typeface="Now"/>
              </a:rPr>
              <a:t>Lamport</a:t>
            </a:r>
            <a:r>
              <a:rPr lang="en-US" sz="2500" dirty="0">
                <a:solidFill>
                  <a:srgbClr val="FFFFFF"/>
                </a:solidFill>
                <a:latin typeface="Now"/>
              </a:rPr>
              <a:t> timestamps, is commonly used in real-time messaging systems to establish a partial ordering of events and ensure causal consistency. </a:t>
            </a:r>
            <a:r>
              <a:rPr lang="en-US" sz="2500" dirty="0" err="1">
                <a:solidFill>
                  <a:srgbClr val="FFFFFF"/>
                </a:solidFill>
                <a:latin typeface="Now"/>
              </a:rPr>
              <a:t>Lamport</a:t>
            </a:r>
            <a:r>
              <a:rPr lang="en-US" sz="2500" dirty="0">
                <a:solidFill>
                  <a:srgbClr val="FFFFFF"/>
                </a:solidFill>
                <a:latin typeface="Now"/>
              </a:rPr>
              <a:t> timestamps are logical timestamps assigned to events in a distributed system, allowing for the detection of causality relationships between events.</a:t>
            </a:r>
          </a:p>
          <a:p>
            <a:pPr>
              <a:lnSpc>
                <a:spcPts val="3500"/>
              </a:lnSpc>
            </a:pPr>
            <a:r>
              <a:rPr lang="en-US" sz="2500" dirty="0">
                <a:solidFill>
                  <a:srgbClr val="FFFFFF"/>
                </a:solidFill>
                <a:latin typeface="Now"/>
              </a:rPr>
              <a:t>In real-time messaging systems, </a:t>
            </a:r>
            <a:r>
              <a:rPr lang="en-US" sz="2500" dirty="0" err="1">
                <a:solidFill>
                  <a:srgbClr val="FFFFFF"/>
                </a:solidFill>
                <a:latin typeface="Now"/>
              </a:rPr>
              <a:t>Lamport</a:t>
            </a:r>
            <a:r>
              <a:rPr lang="en-US" sz="2500" dirty="0">
                <a:solidFill>
                  <a:srgbClr val="FFFFFF"/>
                </a:solidFill>
                <a:latin typeface="Now"/>
              </a:rPr>
              <a:t> timestamps are often used to order and coordinate the processing of messages across distributed nodes or brokers. Each message is assigned a </a:t>
            </a:r>
            <a:r>
              <a:rPr lang="en-US" sz="2500" dirty="0" err="1">
                <a:solidFill>
                  <a:srgbClr val="FFFFFF"/>
                </a:solidFill>
                <a:latin typeface="Now"/>
              </a:rPr>
              <a:t>Lamport</a:t>
            </a:r>
            <a:r>
              <a:rPr lang="en-US" sz="2500" dirty="0">
                <a:solidFill>
                  <a:srgbClr val="FFFFFF"/>
                </a:solidFill>
                <a:latin typeface="Now"/>
              </a:rPr>
              <a:t> timestamp that represents the ordering of events across the system. The </a:t>
            </a:r>
            <a:r>
              <a:rPr lang="en-US" sz="2500" dirty="0" err="1">
                <a:solidFill>
                  <a:srgbClr val="FFFFFF"/>
                </a:solidFill>
                <a:latin typeface="Now"/>
              </a:rPr>
              <a:t>Lamport</a:t>
            </a:r>
            <a:r>
              <a:rPr lang="en-US" sz="2500" dirty="0">
                <a:solidFill>
                  <a:srgbClr val="FFFFFF"/>
                </a:solidFill>
                <a:latin typeface="Now"/>
              </a:rPr>
              <a:t> timestamp reflects the concept of "happened-before" relationship between events, indicating the potential causality between them.</a:t>
            </a:r>
          </a:p>
          <a:p>
            <a:pPr>
              <a:lnSpc>
                <a:spcPts val="3500"/>
              </a:lnSpc>
            </a:pPr>
            <a:endParaRPr lang="en-US" sz="2500" dirty="0">
              <a:solidFill>
                <a:srgbClr val="FFFFFF"/>
              </a:solidFill>
              <a:latin typeface="Now"/>
            </a:endParaRPr>
          </a:p>
        </p:txBody>
      </p:sp>
      <p:sp>
        <p:nvSpPr>
          <p:cNvPr id="7" name="Freeform 7"/>
          <p:cNvSpPr/>
          <p:nvPr/>
        </p:nvSpPr>
        <p:spPr>
          <a:xfrm rot="1353809">
            <a:off x="16441378" y="163898"/>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87847">
            <a:off x="15731133" y="7508502"/>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2" name="Picture 11" descr="A screenshot of a phone&#10;&#10;Description automatically generated with medium confidence">
            <a:extLst>
              <a:ext uri="{FF2B5EF4-FFF2-40B4-BE49-F238E27FC236}">
                <a16:creationId xmlns:a16="http://schemas.microsoft.com/office/drawing/2014/main" id="{689581F9-AEA4-A9A2-BBC1-43117F4340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856" y="0"/>
            <a:ext cx="5527812" cy="10287000"/>
          </a:xfrm>
          <a:prstGeom prst="rect">
            <a:avLst/>
          </a:prstGeom>
        </p:spPr>
      </p:pic>
      <p:sp>
        <p:nvSpPr>
          <p:cNvPr id="10" name="Freeform 10"/>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763488">
            <a:off x="4200371" y="941233"/>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extLst>
      <p:ext uri="{BB962C8B-B14F-4D97-AF65-F5344CB8AC3E}">
        <p14:creationId xmlns:p14="http://schemas.microsoft.com/office/powerpoint/2010/main" val="244647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1105367" y="-614565"/>
            <a:ext cx="3402500" cy="3006572"/>
          </a:xfrm>
          <a:custGeom>
            <a:avLst/>
            <a:gdLst/>
            <a:ahLst/>
            <a:cxnLst/>
            <a:rect l="l" t="t" r="r" b="b"/>
            <a:pathLst>
              <a:path w="3402500" h="3006572">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67622">
            <a:off x="221338" y="8264609"/>
            <a:ext cx="1709996" cy="1669578"/>
          </a:xfrm>
          <a:custGeom>
            <a:avLst/>
            <a:gdLst/>
            <a:ahLst/>
            <a:cxnLst/>
            <a:rect l="l" t="t" r="r" b="b"/>
            <a:pathLst>
              <a:path w="1709996" h="1669578">
                <a:moveTo>
                  <a:pt x="0" y="0"/>
                </a:moveTo>
                <a:lnTo>
                  <a:pt x="1709996" y="0"/>
                </a:lnTo>
                <a:lnTo>
                  <a:pt x="1709996" y="1669579"/>
                </a:lnTo>
                <a:lnTo>
                  <a:pt x="0" y="16695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636410" y="9099398"/>
            <a:ext cx="4130225" cy="728422"/>
          </a:xfrm>
          <a:custGeom>
            <a:avLst/>
            <a:gdLst/>
            <a:ahLst/>
            <a:cxnLst/>
            <a:rect l="l" t="t" r="r" b="b"/>
            <a:pathLst>
              <a:path w="4130225" h="728422">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2152672" y="1304279"/>
            <a:ext cx="15762267" cy="8524770"/>
          </a:xfrm>
          <a:prstGeom prst="rect">
            <a:avLst/>
          </a:prstGeom>
        </p:spPr>
        <p:txBody>
          <a:bodyPr wrap="square" lIns="0" tIns="0" rIns="0" bIns="0" rtlCol="0" anchor="t">
            <a:spAutoFit/>
          </a:bodyPr>
          <a:lstStyle/>
          <a:p>
            <a:pPr marL="457200" indent="-457200">
              <a:lnSpc>
                <a:spcPts val="6110"/>
              </a:lnSpc>
              <a:buFont typeface="Arial" panose="020B0604020202020204" pitchFamily="34" charset="0"/>
              <a:buChar char="•"/>
            </a:pPr>
            <a:r>
              <a:rPr lang="en-US" sz="3000" dirty="0">
                <a:solidFill>
                  <a:srgbClr val="FFFFFF"/>
                </a:solidFill>
                <a:latin typeface="Gochi Hand"/>
              </a:rPr>
              <a:t>Logical timestamps assigned to events</a:t>
            </a:r>
          </a:p>
          <a:p>
            <a:pPr marL="457200" indent="-457200">
              <a:lnSpc>
                <a:spcPts val="6110"/>
              </a:lnSpc>
              <a:buFont typeface="Arial" panose="020B0604020202020204" pitchFamily="34" charset="0"/>
              <a:buChar char="•"/>
            </a:pPr>
            <a:r>
              <a:rPr lang="en-US" sz="3000" dirty="0">
                <a:solidFill>
                  <a:srgbClr val="FFFFFF"/>
                </a:solidFill>
                <a:latin typeface="Gochi Hand"/>
              </a:rPr>
              <a:t>Establishes a partial ordering of events based on the happened-before relationship</a:t>
            </a:r>
          </a:p>
          <a:p>
            <a:pPr marL="457200" indent="-457200">
              <a:lnSpc>
                <a:spcPts val="6110"/>
              </a:lnSpc>
              <a:buFont typeface="Arial" panose="020B0604020202020204" pitchFamily="34" charset="0"/>
              <a:buChar char="•"/>
            </a:pPr>
            <a:r>
              <a:rPr lang="en-US" sz="3000" dirty="0">
                <a:solidFill>
                  <a:srgbClr val="FFFFFF"/>
                </a:solidFill>
                <a:latin typeface="Gochi Hand"/>
              </a:rPr>
              <a:t>Events with lower timestamps happened before events with higher timestamps</a:t>
            </a:r>
          </a:p>
          <a:p>
            <a:pPr marL="457200" indent="-457200">
              <a:lnSpc>
                <a:spcPts val="6110"/>
              </a:lnSpc>
              <a:buFont typeface="Arial" panose="020B0604020202020204" pitchFamily="34" charset="0"/>
              <a:buChar char="•"/>
            </a:pPr>
            <a:r>
              <a:rPr lang="en-US" sz="3000" dirty="0">
                <a:solidFill>
                  <a:srgbClr val="FFFFFF"/>
                </a:solidFill>
                <a:latin typeface="Gochi Hand"/>
              </a:rPr>
              <a:t>Enables detection of causality relationships between events</a:t>
            </a:r>
          </a:p>
          <a:p>
            <a:pPr marL="457200" indent="-457200">
              <a:lnSpc>
                <a:spcPts val="6110"/>
              </a:lnSpc>
              <a:buFont typeface="Arial" panose="020B0604020202020204" pitchFamily="34" charset="0"/>
              <a:buChar char="•"/>
            </a:pPr>
            <a:r>
              <a:rPr lang="en-US" sz="3000" dirty="0">
                <a:solidFill>
                  <a:srgbClr val="FFFFFF"/>
                </a:solidFill>
                <a:latin typeface="Gochi Hand"/>
              </a:rPr>
              <a:t>Not based on physical time but rather on the ordering of events</a:t>
            </a:r>
          </a:p>
          <a:p>
            <a:pPr marL="457200" indent="-457200">
              <a:lnSpc>
                <a:spcPts val="6110"/>
              </a:lnSpc>
              <a:buFont typeface="Arial" panose="020B0604020202020204" pitchFamily="34" charset="0"/>
              <a:buChar char="•"/>
            </a:pPr>
            <a:r>
              <a:rPr lang="en-US" sz="3000" dirty="0">
                <a:solidFill>
                  <a:srgbClr val="FFFFFF"/>
                </a:solidFill>
                <a:latin typeface="Gochi Hand"/>
              </a:rPr>
              <a:t>Simple and widely used algorithm in distributed systems</a:t>
            </a:r>
          </a:p>
          <a:p>
            <a:pPr marL="457200" indent="-457200">
              <a:lnSpc>
                <a:spcPts val="6110"/>
              </a:lnSpc>
              <a:buFont typeface="Arial" panose="020B0604020202020204" pitchFamily="34" charset="0"/>
              <a:buChar char="•"/>
            </a:pPr>
            <a:r>
              <a:rPr lang="en-US" sz="3000" dirty="0">
                <a:solidFill>
                  <a:srgbClr val="FFFFFF"/>
                </a:solidFill>
                <a:latin typeface="Gochi Hand"/>
              </a:rPr>
              <a:t>Helps maintain event ordering and coordination across distributed nodes</a:t>
            </a:r>
          </a:p>
          <a:p>
            <a:pPr marL="457200" indent="-457200">
              <a:lnSpc>
                <a:spcPts val="6110"/>
              </a:lnSpc>
              <a:buFont typeface="Arial" panose="020B0604020202020204" pitchFamily="34" charset="0"/>
              <a:buChar char="•"/>
            </a:pPr>
            <a:r>
              <a:rPr lang="en-US" sz="3000" dirty="0">
                <a:solidFill>
                  <a:srgbClr val="FFFFFF"/>
                </a:solidFill>
                <a:latin typeface="Gochi Hand"/>
              </a:rPr>
              <a:t>Provides a means to track causality and dependencies among events</a:t>
            </a:r>
          </a:p>
          <a:p>
            <a:pPr marL="457200" indent="-457200">
              <a:lnSpc>
                <a:spcPts val="6110"/>
              </a:lnSpc>
              <a:buFont typeface="Arial" panose="020B0604020202020204" pitchFamily="34" charset="0"/>
              <a:buChar char="•"/>
            </a:pPr>
            <a:r>
              <a:rPr lang="en-US" sz="3000" dirty="0">
                <a:solidFill>
                  <a:srgbClr val="FFFFFF"/>
                </a:solidFill>
                <a:latin typeface="Gochi Hand"/>
              </a:rPr>
              <a:t>Used to ensure consistency and correct ordering of events in real-time messaging systems</a:t>
            </a:r>
          </a:p>
          <a:p>
            <a:pPr marL="457200" indent="-457200">
              <a:lnSpc>
                <a:spcPts val="6110"/>
              </a:lnSpc>
              <a:buFont typeface="Arial" panose="020B0604020202020204" pitchFamily="34" charset="0"/>
              <a:buChar char="•"/>
            </a:pPr>
            <a:r>
              <a:rPr lang="en-US" sz="3000" dirty="0">
                <a:solidFill>
                  <a:srgbClr val="FFFFFF"/>
                </a:solidFill>
                <a:latin typeface="Gochi Hand"/>
              </a:rPr>
              <a:t>Can be used alongside other algorithms and techniques for fault tolerance, replication, and coordination in distributed systems</a:t>
            </a:r>
          </a:p>
        </p:txBody>
      </p:sp>
      <p:sp>
        <p:nvSpPr>
          <p:cNvPr id="7" name="TextBox 6">
            <a:extLst>
              <a:ext uri="{FF2B5EF4-FFF2-40B4-BE49-F238E27FC236}">
                <a16:creationId xmlns:a16="http://schemas.microsoft.com/office/drawing/2014/main" id="{CFB2ECA3-3F09-626C-F02D-A8A2880D03BE}"/>
              </a:ext>
            </a:extLst>
          </p:cNvPr>
          <p:cNvSpPr txBox="1"/>
          <p:nvPr/>
        </p:nvSpPr>
        <p:spPr>
          <a:xfrm>
            <a:off x="2514600" y="281590"/>
            <a:ext cx="13411200" cy="938719"/>
          </a:xfrm>
          <a:prstGeom prst="rect">
            <a:avLst/>
          </a:prstGeom>
          <a:noFill/>
        </p:spPr>
        <p:txBody>
          <a:bodyPr wrap="square">
            <a:spAutoFit/>
          </a:bodyPr>
          <a:lstStyle/>
          <a:p>
            <a:pPr>
              <a:lnSpc>
                <a:spcPts val="6600"/>
              </a:lnSpc>
            </a:pPr>
            <a:r>
              <a:rPr lang="en-US" sz="6500" dirty="0">
                <a:solidFill>
                  <a:srgbClr val="FFFFFF"/>
                </a:solidFill>
                <a:latin typeface="Bryndan Write Bold"/>
              </a:rPr>
              <a:t>Features of </a:t>
            </a:r>
            <a:r>
              <a:rPr lang="en-US" sz="6500" dirty="0" err="1">
                <a:solidFill>
                  <a:srgbClr val="FFFFFF"/>
                </a:solidFill>
                <a:latin typeface="Bryndan Write Bold"/>
              </a:rPr>
              <a:t>Lamports</a:t>
            </a:r>
            <a:r>
              <a:rPr lang="en-US" sz="6500" dirty="0">
                <a:solidFill>
                  <a:srgbClr val="FFFFFF"/>
                </a:solidFill>
                <a:latin typeface="Bryndan Write Bold"/>
              </a:rPr>
              <a:t> Algorithm</a:t>
            </a:r>
          </a:p>
        </p:txBody>
      </p:sp>
    </p:spTree>
    <p:extLst>
      <p:ext uri="{BB962C8B-B14F-4D97-AF65-F5344CB8AC3E}">
        <p14:creationId xmlns:p14="http://schemas.microsoft.com/office/powerpoint/2010/main" val="4135955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rot="-1391118">
            <a:off x="10316583" y="-291547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10800000">
            <a:off x="3311855" y="1236710"/>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4187134" y="7285943"/>
            <a:ext cx="789010" cy="1764347"/>
          </a:xfrm>
          <a:custGeom>
            <a:avLst/>
            <a:gdLst/>
            <a:ahLst/>
            <a:cxnLst/>
            <a:rect l="l" t="t" r="r" b="b"/>
            <a:pathLst>
              <a:path w="789010" h="1764347">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832840" y="5476927"/>
            <a:ext cx="1600479" cy="2057400"/>
          </a:xfrm>
          <a:custGeom>
            <a:avLst/>
            <a:gdLst/>
            <a:ahLst/>
            <a:cxnLst/>
            <a:rect l="l" t="t" r="r" b="b"/>
            <a:pathLst>
              <a:path w="1600479" h="2057400">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6183823" y="641041"/>
            <a:ext cx="2999781" cy="2955685"/>
          </a:xfrm>
          <a:custGeom>
            <a:avLst/>
            <a:gdLst/>
            <a:ahLst/>
            <a:cxnLst/>
            <a:rect l="l" t="t" r="r" b="b"/>
            <a:pathLst>
              <a:path w="2999781" h="2955685">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TextBox 10"/>
          <p:cNvSpPr txBox="1"/>
          <p:nvPr/>
        </p:nvSpPr>
        <p:spPr>
          <a:xfrm>
            <a:off x="4100866" y="4401013"/>
            <a:ext cx="10086269" cy="2466444"/>
          </a:xfrm>
          <a:prstGeom prst="rect">
            <a:avLst/>
          </a:prstGeom>
        </p:spPr>
        <p:txBody>
          <a:bodyPr lIns="0" tIns="0" rIns="0" bIns="0" rtlCol="0" anchor="t">
            <a:spAutoFit/>
          </a:bodyPr>
          <a:lstStyle/>
          <a:p>
            <a:pPr algn="ctr">
              <a:lnSpc>
                <a:spcPts val="3864"/>
              </a:lnSpc>
            </a:pPr>
            <a:r>
              <a:rPr lang="en-US" sz="2400" dirty="0">
                <a:solidFill>
                  <a:srgbClr val="000000"/>
                </a:solidFill>
                <a:latin typeface="Now"/>
              </a:rPr>
              <a:t> </a:t>
            </a:r>
            <a:r>
              <a:rPr lang="en-US" sz="2400" dirty="0" err="1">
                <a:solidFill>
                  <a:srgbClr val="000000"/>
                </a:solidFill>
                <a:latin typeface="Now"/>
              </a:rPr>
              <a:t>realtime</a:t>
            </a:r>
            <a:r>
              <a:rPr lang="en-US" sz="2400" dirty="0">
                <a:solidFill>
                  <a:srgbClr val="000000"/>
                </a:solidFill>
                <a:latin typeface="Now"/>
              </a:rPr>
              <a:t> messaging platforms are an important tool for businesses looking to improve communication and collaboration among team members or with customers. They offer many benefits, including faster communication, increased productivity, and improved customer service.</a:t>
            </a:r>
          </a:p>
        </p:txBody>
      </p:sp>
      <p:sp>
        <p:nvSpPr>
          <p:cNvPr id="11" name="TextBox 11"/>
          <p:cNvSpPr txBox="1"/>
          <p:nvPr/>
        </p:nvSpPr>
        <p:spPr>
          <a:xfrm>
            <a:off x="4224712" y="3172507"/>
            <a:ext cx="9838576" cy="890296"/>
          </a:xfrm>
          <a:prstGeom prst="rect">
            <a:avLst/>
          </a:prstGeom>
        </p:spPr>
        <p:txBody>
          <a:bodyPr lIns="0" tIns="0" rIns="0" bIns="0" rtlCol="0" anchor="t">
            <a:spAutoFit/>
          </a:bodyPr>
          <a:lstStyle/>
          <a:p>
            <a:pPr algn="ctr">
              <a:lnSpc>
                <a:spcPts val="5740"/>
              </a:lnSpc>
            </a:pPr>
            <a:r>
              <a:rPr lang="en-US" sz="7000">
                <a:solidFill>
                  <a:srgbClr val="000000"/>
                </a:solidFill>
                <a:latin typeface="Bryndan Write"/>
              </a:rPr>
              <a:t>Conclusion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1463826">
            <a:off x="11537191" y="1778400"/>
            <a:ext cx="1947347" cy="1338359"/>
          </a:xfrm>
          <a:custGeom>
            <a:avLst/>
            <a:gdLst/>
            <a:ahLst/>
            <a:cxnLst/>
            <a:rect l="l" t="t" r="r" b="b"/>
            <a:pathLst>
              <a:path w="1947347" h="1338359">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4107262">
            <a:off x="-865704" y="-473050"/>
            <a:ext cx="3387936" cy="2297637"/>
          </a:xfrm>
          <a:custGeom>
            <a:avLst/>
            <a:gdLst/>
            <a:ahLst/>
            <a:cxnLst/>
            <a:rect l="l" t="t" r="r" b="b"/>
            <a:pathLst>
              <a:path w="3387936" h="2297637">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829267">
            <a:off x="15774367" y="8189225"/>
            <a:ext cx="3715300" cy="2519649"/>
          </a:xfrm>
          <a:custGeom>
            <a:avLst/>
            <a:gdLst/>
            <a:ahLst/>
            <a:cxnLst/>
            <a:rect l="l" t="t" r="r" b="b"/>
            <a:pathLst>
              <a:path w="3715300" h="2519649">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1391118">
            <a:off x="14634691" y="-2104991"/>
            <a:ext cx="3665666" cy="3796829"/>
          </a:xfrm>
          <a:custGeom>
            <a:avLst/>
            <a:gdLst/>
            <a:ahLst/>
            <a:cxnLst/>
            <a:rect l="l" t="t" r="r" b="b"/>
            <a:pathLst>
              <a:path w="3665666" h="3796829">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rot="-6979330">
            <a:off x="-712187" y="8552632"/>
            <a:ext cx="3453702" cy="1902676"/>
          </a:xfrm>
          <a:custGeom>
            <a:avLst/>
            <a:gdLst/>
            <a:ahLst/>
            <a:cxnLst/>
            <a:rect l="l" t="t" r="r" b="b"/>
            <a:pathLst>
              <a:path w="3453702" h="1902676">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rot="-2699999">
            <a:off x="3677137" y="2203427"/>
            <a:ext cx="2068144" cy="1756042"/>
          </a:xfrm>
          <a:custGeom>
            <a:avLst/>
            <a:gdLst/>
            <a:ahLst/>
            <a:cxnLst/>
            <a:rect l="l" t="t" r="r" b="b"/>
            <a:pathLst>
              <a:path w="2068144" h="1756042">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 name="Freeform 9"/>
          <p:cNvSpPr/>
          <p:nvPr/>
        </p:nvSpPr>
        <p:spPr>
          <a:xfrm rot="7334544">
            <a:off x="13001227" y="5822549"/>
            <a:ext cx="2068144" cy="1756042"/>
          </a:xfrm>
          <a:custGeom>
            <a:avLst/>
            <a:gdLst/>
            <a:ahLst/>
            <a:cxnLst/>
            <a:rect l="l" t="t" r="r" b="b"/>
            <a:pathLst>
              <a:path w="2068144" h="1756042">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rot="2342060">
            <a:off x="6292314" y="3696068"/>
            <a:ext cx="5703373" cy="4904900"/>
          </a:xfrm>
          <a:custGeom>
            <a:avLst/>
            <a:gdLst/>
            <a:ahLst/>
            <a:cxnLst/>
            <a:rect l="l" t="t" r="r" b="b"/>
            <a:pathLst>
              <a:path w="5703373" h="4904900">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1" name="TextBox 11"/>
          <p:cNvSpPr txBox="1"/>
          <p:nvPr/>
        </p:nvSpPr>
        <p:spPr>
          <a:xfrm>
            <a:off x="5278903" y="3198570"/>
            <a:ext cx="7730195" cy="4042259"/>
          </a:xfrm>
          <a:prstGeom prst="rect">
            <a:avLst/>
          </a:prstGeom>
        </p:spPr>
        <p:txBody>
          <a:bodyPr lIns="0" tIns="0" rIns="0" bIns="0" rtlCol="0" anchor="t">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32353" r="32353"/>
            <a:stretch>
              <a:fillRect/>
            </a:stretch>
          </p:blipFill>
          <p:spPr>
            <a:xfrm>
              <a:off x="0" y="0"/>
              <a:ext cx="7370417" cy="13913357"/>
            </a:xfrm>
            <a:prstGeom prst="rect">
              <a:avLst/>
            </a:prstGeom>
          </p:spPr>
        </p:pic>
      </p:grpSp>
      <p:sp>
        <p:nvSpPr>
          <p:cNvPr id="5" name="TextBox 5"/>
          <p:cNvSpPr txBox="1"/>
          <p:nvPr/>
        </p:nvSpPr>
        <p:spPr>
          <a:xfrm>
            <a:off x="6496022" y="3019230"/>
            <a:ext cx="9640627" cy="933450"/>
          </a:xfrm>
          <a:prstGeom prst="rect">
            <a:avLst/>
          </a:prstGeom>
        </p:spPr>
        <p:txBody>
          <a:bodyPr lIns="0" tIns="0" rIns="0" bIns="0" rtlCol="0" anchor="t">
            <a:spAutoFit/>
          </a:bodyPr>
          <a:lstStyle/>
          <a:p>
            <a:pPr>
              <a:lnSpc>
                <a:spcPts val="6600"/>
              </a:lnSpc>
            </a:pPr>
            <a:r>
              <a:rPr lang="en-US" sz="6000">
                <a:solidFill>
                  <a:srgbClr val="FFFFFF"/>
                </a:solidFill>
                <a:latin typeface="Bryndan Write Bold"/>
              </a:rPr>
              <a:t>Introduction</a:t>
            </a:r>
          </a:p>
        </p:txBody>
      </p:sp>
      <p:sp>
        <p:nvSpPr>
          <p:cNvPr id="6" name="TextBox 6"/>
          <p:cNvSpPr txBox="1"/>
          <p:nvPr/>
        </p:nvSpPr>
        <p:spPr>
          <a:xfrm>
            <a:off x="6496022" y="4188021"/>
            <a:ext cx="8675320" cy="2675412"/>
          </a:xfrm>
          <a:prstGeom prst="rect">
            <a:avLst/>
          </a:prstGeom>
        </p:spPr>
        <p:txBody>
          <a:bodyPr lIns="0" tIns="0" rIns="0" bIns="0" rtlCol="0" anchor="t">
            <a:spAutoFit/>
          </a:bodyPr>
          <a:lstStyle/>
          <a:p>
            <a:pPr>
              <a:lnSpc>
                <a:spcPts val="3500"/>
              </a:lnSpc>
            </a:pPr>
            <a:r>
              <a:rPr lang="en-US" sz="2500" dirty="0">
                <a:solidFill>
                  <a:srgbClr val="FFFFFF"/>
                </a:solidFill>
                <a:latin typeface="Now"/>
              </a:rPr>
              <a:t>Realtime messaging platforms are becoming increasingly popular in today's fast-paced world. They allow for instant communication between individuals or groups, no matter where they are located. This is especially important in industries where time is of the essence, such as healthcare and finance.</a:t>
            </a:r>
          </a:p>
        </p:txBody>
      </p:sp>
      <p:sp>
        <p:nvSpPr>
          <p:cNvPr id="7" name="Freeform 7"/>
          <p:cNvSpPr/>
          <p:nvPr/>
        </p:nvSpPr>
        <p:spPr>
          <a:xfrm rot="1353809">
            <a:off x="12900677" y="1466714"/>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87847">
            <a:off x="15185561" y="7207175"/>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763488">
            <a:off x="4200371" y="941233"/>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16181" r="48502"/>
            <a:stretch>
              <a:fillRect/>
            </a:stretch>
          </p:blipFill>
          <p:spPr>
            <a:xfrm>
              <a:off x="0" y="0"/>
              <a:ext cx="7370417" cy="13913357"/>
            </a:xfrm>
            <a:prstGeom prst="rect">
              <a:avLst/>
            </a:prstGeom>
          </p:spPr>
        </p:pic>
      </p:grpSp>
      <p:sp>
        <p:nvSpPr>
          <p:cNvPr id="5" name="TextBox 5"/>
          <p:cNvSpPr txBox="1"/>
          <p:nvPr/>
        </p:nvSpPr>
        <p:spPr>
          <a:xfrm>
            <a:off x="6496022" y="2500746"/>
            <a:ext cx="11487178" cy="1692771"/>
          </a:xfrm>
          <a:prstGeom prst="rect">
            <a:avLst/>
          </a:prstGeom>
        </p:spPr>
        <p:txBody>
          <a:bodyPr wrap="square" lIns="0" tIns="0" rIns="0" bIns="0" rtlCol="0" anchor="t">
            <a:spAutoFit/>
          </a:bodyPr>
          <a:lstStyle/>
          <a:p>
            <a:pPr>
              <a:lnSpc>
                <a:spcPts val="6600"/>
              </a:lnSpc>
            </a:pPr>
            <a:r>
              <a:rPr lang="en-US" sz="6000" dirty="0">
                <a:solidFill>
                  <a:srgbClr val="FFFFFF"/>
                </a:solidFill>
                <a:latin typeface="Bryndan Write Bold"/>
              </a:rPr>
              <a:t>What is a Realtime Messaging Platform?</a:t>
            </a:r>
          </a:p>
        </p:txBody>
      </p:sp>
      <p:sp>
        <p:nvSpPr>
          <p:cNvPr id="6" name="TextBox 6"/>
          <p:cNvSpPr txBox="1"/>
          <p:nvPr/>
        </p:nvSpPr>
        <p:spPr>
          <a:xfrm>
            <a:off x="6496022" y="4188021"/>
            <a:ext cx="10877578" cy="3573094"/>
          </a:xfrm>
          <a:prstGeom prst="rect">
            <a:avLst/>
          </a:prstGeom>
        </p:spPr>
        <p:txBody>
          <a:bodyPr wrap="square" lIns="0" tIns="0" rIns="0" bIns="0" rtlCol="0" anchor="t">
            <a:spAutoFit/>
          </a:bodyPr>
          <a:lstStyle/>
          <a:p>
            <a:pPr>
              <a:lnSpc>
                <a:spcPts val="3500"/>
              </a:lnSpc>
            </a:pPr>
            <a:r>
              <a:rPr lang="en-US" sz="2500" dirty="0">
                <a:solidFill>
                  <a:srgbClr val="FFFFFF"/>
                </a:solidFill>
                <a:latin typeface="Now"/>
              </a:rPr>
              <a:t>A </a:t>
            </a:r>
            <a:r>
              <a:rPr lang="en-US" sz="2500" dirty="0" err="1">
                <a:solidFill>
                  <a:srgbClr val="FFFFFF"/>
                </a:solidFill>
                <a:latin typeface="Now"/>
              </a:rPr>
              <a:t>realtime</a:t>
            </a:r>
            <a:r>
              <a:rPr lang="en-US" sz="2500" dirty="0">
                <a:solidFill>
                  <a:srgbClr val="FFFFFF"/>
                </a:solidFill>
                <a:latin typeface="Now"/>
              </a:rPr>
              <a:t> messaging platform is a type of software that allows users to send and receive messages in real-time. These messages can be text-based, voice-based, or even video-based. The platform works by using a server to facilitate the communication between users. Realtime messaging platforms are often used in team collaboration settings, customer service, and social networking applications. They provide a quick and efficient way to communicate with others, no matter where they are located.</a:t>
            </a:r>
          </a:p>
        </p:txBody>
      </p:sp>
      <p:sp>
        <p:nvSpPr>
          <p:cNvPr id="7" name="Freeform 7"/>
          <p:cNvSpPr/>
          <p:nvPr/>
        </p:nvSpPr>
        <p:spPr>
          <a:xfrm flipH="1">
            <a:off x="2972149" y="625038"/>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32353" r="32353"/>
            <a:stretch>
              <a:fillRect/>
            </a:stretch>
          </p:blipFill>
          <p:spPr>
            <a:xfrm>
              <a:off x="0" y="0"/>
              <a:ext cx="7370417" cy="13913357"/>
            </a:xfrm>
            <a:prstGeom prst="rect">
              <a:avLst/>
            </a:prstGeom>
          </p:spPr>
        </p:pic>
      </p:grpSp>
      <p:sp>
        <p:nvSpPr>
          <p:cNvPr id="5" name="TextBox 5"/>
          <p:cNvSpPr txBox="1"/>
          <p:nvPr/>
        </p:nvSpPr>
        <p:spPr>
          <a:xfrm>
            <a:off x="6461609" y="291022"/>
            <a:ext cx="9640627" cy="1692771"/>
          </a:xfrm>
          <a:prstGeom prst="rect">
            <a:avLst/>
          </a:prstGeom>
        </p:spPr>
        <p:txBody>
          <a:bodyPr lIns="0" tIns="0" rIns="0" bIns="0" rtlCol="0" anchor="t">
            <a:spAutoFit/>
          </a:bodyPr>
          <a:lstStyle/>
          <a:p>
            <a:pPr>
              <a:lnSpc>
                <a:spcPts val="6600"/>
              </a:lnSpc>
            </a:pPr>
            <a:r>
              <a:rPr lang="en-US" sz="6000" dirty="0">
                <a:solidFill>
                  <a:srgbClr val="FFFFFF"/>
                </a:solidFill>
                <a:latin typeface="Bryndan Write Bold"/>
              </a:rPr>
              <a:t>Benefits of Realtime Messaging Platforms</a:t>
            </a:r>
          </a:p>
        </p:txBody>
      </p:sp>
      <p:sp>
        <p:nvSpPr>
          <p:cNvPr id="6" name="TextBox 6"/>
          <p:cNvSpPr txBox="1"/>
          <p:nvPr/>
        </p:nvSpPr>
        <p:spPr>
          <a:xfrm>
            <a:off x="6461609" y="2122770"/>
            <a:ext cx="9898962" cy="5817298"/>
          </a:xfrm>
          <a:prstGeom prst="rect">
            <a:avLst/>
          </a:prstGeom>
        </p:spPr>
        <p:txBody>
          <a:bodyPr wrap="square" lIns="0" tIns="0" rIns="0" bIns="0" rtlCol="0" anchor="t">
            <a:spAutoFit/>
          </a:bodyPr>
          <a:lstStyle/>
          <a:p>
            <a:pPr>
              <a:lnSpc>
                <a:spcPts val="3500"/>
              </a:lnSpc>
            </a:pPr>
            <a:r>
              <a:rPr lang="en-US" sz="2500" dirty="0">
                <a:solidFill>
                  <a:srgbClr val="FFFFFF"/>
                </a:solidFill>
                <a:latin typeface="Now"/>
              </a:rPr>
              <a:t>There are many benefits to using a real-time messaging platform. First and foremost, it allows for faster communication between individuals or groups. This can lead to increased productivity and efficiency in the workplace. Realtime messaging platforms also promote collaboration among team members. They allow for easy sharing of ideas and information, which can lead to better decision-making and problem-solving. Additionally, they can improve customer service by providing a quick and convenient way for customers to get in touch with businesses. Overall, Realtime messaging platforms are a valuable tool for any business looking to improve communication and collaboration among team members or with customers.</a:t>
            </a:r>
          </a:p>
        </p:txBody>
      </p:sp>
      <p:sp>
        <p:nvSpPr>
          <p:cNvPr id="7" name="Freeform 7"/>
          <p:cNvSpPr/>
          <p:nvPr/>
        </p:nvSpPr>
        <p:spPr>
          <a:xfrm rot="1353809">
            <a:off x="16441378" y="163898"/>
            <a:ext cx="1665386" cy="1729602"/>
          </a:xfrm>
          <a:custGeom>
            <a:avLst/>
            <a:gdLst/>
            <a:ahLst/>
            <a:cxnLst/>
            <a:rect l="l" t="t" r="r" b="b"/>
            <a:pathLst>
              <a:path w="1665386" h="1729602">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87847">
            <a:off x="15731133" y="7508502"/>
            <a:ext cx="1902177" cy="1859369"/>
          </a:xfrm>
          <a:custGeom>
            <a:avLst/>
            <a:gdLst/>
            <a:ahLst/>
            <a:cxnLst/>
            <a:rect l="l" t="t" r="r" b="b"/>
            <a:pathLst>
              <a:path w="1902177" h="1859369">
                <a:moveTo>
                  <a:pt x="0" y="0"/>
                </a:moveTo>
                <a:lnTo>
                  <a:pt x="1902176" y="0"/>
                </a:lnTo>
                <a:lnTo>
                  <a:pt x="1902176" y="1859369"/>
                </a:lnTo>
                <a:lnTo>
                  <a:pt x="0" y="1859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2" name="Picture 11" descr="Screens screenshot of a chat&#10;&#10;Description automatically generated with medium confidence">
            <a:extLst>
              <a:ext uri="{FF2B5EF4-FFF2-40B4-BE49-F238E27FC236}">
                <a16:creationId xmlns:a16="http://schemas.microsoft.com/office/drawing/2014/main" id="{D44870A2-795D-5212-61AD-AF33AA3BBB8E}"/>
              </a:ext>
            </a:extLst>
          </p:cNvPr>
          <p:cNvPicPr>
            <a:picLocks noChangeAspect="1"/>
          </p:cNvPicPr>
          <p:nvPr/>
        </p:nvPicPr>
        <p:blipFill rotWithShape="1">
          <a:blip r:embed="rId8">
            <a:extLst>
              <a:ext uri="{28A0092B-C50C-407E-A947-70E740481C1C}">
                <a14:useLocalDpi xmlns:a14="http://schemas.microsoft.com/office/drawing/2010/main" val="0"/>
              </a:ext>
            </a:extLst>
          </a:blip>
          <a:srcRect l="29268" r="27226"/>
          <a:stretch/>
        </p:blipFill>
        <p:spPr>
          <a:xfrm>
            <a:off x="-86856" y="-29803"/>
            <a:ext cx="5527813" cy="10464821"/>
          </a:xfrm>
          <a:prstGeom prst="rect">
            <a:avLst/>
          </a:prstGeom>
        </p:spPr>
      </p:pic>
      <p:sp>
        <p:nvSpPr>
          <p:cNvPr id="10" name="Freeform 10"/>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763488">
            <a:off x="4200371" y="936738"/>
            <a:ext cx="1627739" cy="1550791"/>
          </a:xfrm>
          <a:custGeom>
            <a:avLst/>
            <a:gdLst/>
            <a:ahLst/>
            <a:cxnLst/>
            <a:rect l="l" t="t" r="r" b="b"/>
            <a:pathLst>
              <a:path w="1627739" h="1550791">
                <a:moveTo>
                  <a:pt x="0" y="0"/>
                </a:moveTo>
                <a:lnTo>
                  <a:pt x="1627739" y="0"/>
                </a:lnTo>
                <a:lnTo>
                  <a:pt x="1627739" y="1550791"/>
                </a:lnTo>
                <a:lnTo>
                  <a:pt x="0" y="155079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extLst>
      <p:ext uri="{BB962C8B-B14F-4D97-AF65-F5344CB8AC3E}">
        <p14:creationId xmlns:p14="http://schemas.microsoft.com/office/powerpoint/2010/main" val="2032058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grpSp>
        <p:nvGrpSpPr>
          <p:cNvPr id="3" name="Group 3"/>
          <p:cNvGrpSpPr/>
          <p:nvPr/>
        </p:nvGrpSpPr>
        <p:grpSpPr>
          <a:xfrm>
            <a:off x="-81941" y="0"/>
            <a:ext cx="5527813" cy="10435018"/>
            <a:chOff x="0" y="0"/>
            <a:chExt cx="7370417" cy="13913357"/>
          </a:xfrm>
        </p:grpSpPr>
        <p:pic>
          <p:nvPicPr>
            <p:cNvPr id="4" name="Picture 4"/>
            <p:cNvPicPr>
              <a:picLocks noChangeAspect="1"/>
            </p:cNvPicPr>
            <p:nvPr/>
          </p:nvPicPr>
          <p:blipFill>
            <a:blip r:embed="rId3"/>
            <a:srcRect l="16181" r="48502"/>
            <a:stretch>
              <a:fillRect/>
            </a:stretch>
          </p:blipFill>
          <p:spPr>
            <a:xfrm>
              <a:off x="0" y="0"/>
              <a:ext cx="7370417" cy="13913357"/>
            </a:xfrm>
            <a:prstGeom prst="rect">
              <a:avLst/>
            </a:prstGeom>
          </p:spPr>
        </p:pic>
      </p:grpSp>
      <p:sp>
        <p:nvSpPr>
          <p:cNvPr id="5" name="TextBox 5"/>
          <p:cNvSpPr txBox="1"/>
          <p:nvPr/>
        </p:nvSpPr>
        <p:spPr>
          <a:xfrm>
            <a:off x="6400800" y="332977"/>
            <a:ext cx="11487178" cy="1692771"/>
          </a:xfrm>
          <a:prstGeom prst="rect">
            <a:avLst/>
          </a:prstGeom>
        </p:spPr>
        <p:txBody>
          <a:bodyPr wrap="square" lIns="0" tIns="0" rIns="0" bIns="0" rtlCol="0" anchor="t">
            <a:spAutoFit/>
          </a:bodyPr>
          <a:lstStyle/>
          <a:p>
            <a:pPr>
              <a:lnSpc>
                <a:spcPts val="6600"/>
              </a:lnSpc>
            </a:pPr>
            <a:r>
              <a:rPr lang="en-US" sz="6000" dirty="0">
                <a:solidFill>
                  <a:srgbClr val="FFFFFF"/>
                </a:solidFill>
                <a:latin typeface="Bryndan Write Bold"/>
              </a:rPr>
              <a:t>Features of a Realtime Messaging Platform</a:t>
            </a:r>
          </a:p>
        </p:txBody>
      </p:sp>
      <p:sp>
        <p:nvSpPr>
          <p:cNvPr id="6" name="TextBox 6"/>
          <p:cNvSpPr txBox="1"/>
          <p:nvPr/>
        </p:nvSpPr>
        <p:spPr>
          <a:xfrm>
            <a:off x="6373997" y="2327343"/>
            <a:ext cx="10877578" cy="4919616"/>
          </a:xfrm>
          <a:prstGeom prst="rect">
            <a:avLst/>
          </a:prstGeom>
        </p:spPr>
        <p:txBody>
          <a:bodyPr wrap="square" lIns="0" tIns="0" rIns="0" bIns="0" rtlCol="0" anchor="t">
            <a:spAutoFit/>
          </a:bodyPr>
          <a:lstStyle/>
          <a:p>
            <a:pPr>
              <a:lnSpc>
                <a:spcPts val="3500"/>
              </a:lnSpc>
            </a:pPr>
            <a:r>
              <a:rPr lang="en-US" sz="2500" dirty="0">
                <a:solidFill>
                  <a:srgbClr val="FFFFFF"/>
                </a:solidFill>
                <a:latin typeface="Now"/>
              </a:rPr>
              <a:t>There are several key features that are common to most real-time messaging platforms. These include encryption, message history, and user management. Encryption ensures that messages are secure and cannot be intercepted by unauthorized parties. Message history allows users to view past conversations and refer back to them if needed. User management allows administrators to control who has access to the platform and what they can do on it. Some platforms may also offer additional features such as file sharing and screen sharing. When choosing a real-time messaging platform, it is important to consider which features are most important to your business and how they compare across different platforms.</a:t>
            </a:r>
          </a:p>
        </p:txBody>
      </p:sp>
      <p:sp>
        <p:nvSpPr>
          <p:cNvPr id="8" name="Freeform 8"/>
          <p:cNvSpPr/>
          <p:nvPr/>
        </p:nvSpPr>
        <p:spPr>
          <a:xfrm>
            <a:off x="15717653" y="8108592"/>
            <a:ext cx="3083294" cy="3083294"/>
          </a:xfrm>
          <a:custGeom>
            <a:avLst/>
            <a:gdLst/>
            <a:ahLst/>
            <a:cxnLst/>
            <a:rect l="l" t="t" r="r" b="b"/>
            <a:pathLst>
              <a:path w="3083294" h="3083294">
                <a:moveTo>
                  <a:pt x="0" y="0"/>
                </a:moveTo>
                <a:lnTo>
                  <a:pt x="3083294" y="0"/>
                </a:lnTo>
                <a:lnTo>
                  <a:pt x="3083294" y="3083294"/>
                </a:lnTo>
                <a:lnTo>
                  <a:pt x="0" y="3083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1" name="Picture 10" descr="A screenshot of a phone&#10;&#10;Description automatically generated with low confidence">
            <a:extLst>
              <a:ext uri="{FF2B5EF4-FFF2-40B4-BE49-F238E27FC236}">
                <a16:creationId xmlns:a16="http://schemas.microsoft.com/office/drawing/2014/main" id="{53AF1687-0EE3-9CA3-6355-741A2BBFA378}"/>
              </a:ext>
            </a:extLst>
          </p:cNvPr>
          <p:cNvPicPr>
            <a:picLocks noChangeAspect="1"/>
          </p:cNvPicPr>
          <p:nvPr/>
        </p:nvPicPr>
        <p:blipFill rotWithShape="1">
          <a:blip r:embed="rId6">
            <a:extLst>
              <a:ext uri="{28A0092B-C50C-407E-A947-70E740481C1C}">
                <a14:useLocalDpi xmlns:a14="http://schemas.microsoft.com/office/drawing/2010/main" val="0"/>
              </a:ext>
            </a:extLst>
          </a:blip>
          <a:srcRect l="19265" r="22319"/>
          <a:stretch/>
        </p:blipFill>
        <p:spPr>
          <a:xfrm>
            <a:off x="-81941" y="16961"/>
            <a:ext cx="5527813" cy="10435018"/>
          </a:xfrm>
          <a:prstGeom prst="rect">
            <a:avLst/>
          </a:prstGeom>
        </p:spPr>
      </p:pic>
      <p:sp>
        <p:nvSpPr>
          <p:cNvPr id="9" name="Freeform 9"/>
          <p:cNvSpPr/>
          <p:nvPr/>
        </p:nvSpPr>
        <p:spPr>
          <a:xfrm>
            <a:off x="4049565" y="7639245"/>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18371242" flipH="1">
            <a:off x="1575841" y="1290880"/>
            <a:ext cx="4947445" cy="1942997"/>
          </a:xfrm>
          <a:custGeom>
            <a:avLst/>
            <a:gdLst/>
            <a:ahLst/>
            <a:cxnLst/>
            <a:rect l="l" t="t" r="r" b="b"/>
            <a:pathLst>
              <a:path w="4947445" h="1942997">
                <a:moveTo>
                  <a:pt x="4947445" y="0"/>
                </a:moveTo>
                <a:lnTo>
                  <a:pt x="0" y="0"/>
                </a:lnTo>
                <a:lnTo>
                  <a:pt x="0" y="1942997"/>
                </a:lnTo>
                <a:lnTo>
                  <a:pt x="4947445" y="1942997"/>
                </a:lnTo>
                <a:lnTo>
                  <a:pt x="4947445" y="0"/>
                </a:lnTo>
                <a:close/>
              </a:path>
            </a:pathLst>
          </a:custGeom>
          <a:blipFill>
            <a:blip r:embed="rId9">
              <a:extLst>
                <a:ext uri="{96DAC541-7B7A-43D3-8B79-37D633B846F1}">
                  <asvg:svgBlip xmlns:asvg="http://schemas.microsoft.com/office/drawing/2016/SVG/main" r:embed="rId10"/>
                </a:ext>
              </a:extLst>
            </a:blip>
            <a:stretch>
              <a:fillRect/>
            </a:stretch>
          </a:blipFill>
        </p:spPr>
      </p:sp>
    </p:spTree>
    <p:extLst>
      <p:ext uri="{BB962C8B-B14F-4D97-AF65-F5344CB8AC3E}">
        <p14:creationId xmlns:p14="http://schemas.microsoft.com/office/powerpoint/2010/main" val="189190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4291370" y="3588120"/>
            <a:ext cx="9705260" cy="4274239"/>
          </a:xfrm>
          <a:custGeom>
            <a:avLst/>
            <a:gdLst/>
            <a:ahLst/>
            <a:cxnLst/>
            <a:rect l="l" t="t" r="r" b="b"/>
            <a:pathLst>
              <a:path w="9705260" h="4274239">
                <a:moveTo>
                  <a:pt x="0" y="0"/>
                </a:moveTo>
                <a:lnTo>
                  <a:pt x="9705260" y="0"/>
                </a:lnTo>
                <a:lnTo>
                  <a:pt x="9705260" y="4274238"/>
                </a:lnTo>
                <a:lnTo>
                  <a:pt x="0" y="4274238"/>
                </a:lnTo>
                <a:lnTo>
                  <a:pt x="0" y="0"/>
                </a:lnTo>
                <a:close/>
              </a:path>
            </a:pathLst>
          </a:custGeom>
          <a:blipFill>
            <a:blip r:embed="rId3"/>
            <a:stretch>
              <a:fillRect l="-16157" t="-92539"/>
            </a:stretch>
          </a:blipFill>
        </p:spPr>
      </p:sp>
      <p:sp>
        <p:nvSpPr>
          <p:cNvPr id="4" name="Freeform 4"/>
          <p:cNvSpPr/>
          <p:nvPr/>
        </p:nvSpPr>
        <p:spPr>
          <a:xfrm rot="721296">
            <a:off x="6325472" y="5529041"/>
            <a:ext cx="5637056" cy="1434887"/>
          </a:xfrm>
          <a:custGeom>
            <a:avLst/>
            <a:gdLst/>
            <a:ahLst/>
            <a:cxnLst/>
            <a:rect l="l" t="t" r="r" b="b"/>
            <a:pathLst>
              <a:path w="5637056" h="1434887">
                <a:moveTo>
                  <a:pt x="0" y="0"/>
                </a:moveTo>
                <a:lnTo>
                  <a:pt x="5637056" y="0"/>
                </a:lnTo>
                <a:lnTo>
                  <a:pt x="5637056" y="1434887"/>
                </a:lnTo>
                <a:lnTo>
                  <a:pt x="0" y="14348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026566">
            <a:off x="2743604" y="2404370"/>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3650791" y="4219371"/>
            <a:ext cx="10913483" cy="2026196"/>
          </a:xfrm>
          <a:prstGeom prst="rect">
            <a:avLst/>
          </a:prstGeom>
        </p:spPr>
        <p:txBody>
          <a:bodyPr lIns="0" tIns="0" rIns="0" bIns="0" rtlCol="0" anchor="t">
            <a:spAutoFit/>
          </a:bodyPr>
          <a:lstStyle/>
          <a:p>
            <a:pPr algn="ctr">
              <a:lnSpc>
                <a:spcPts val="7872"/>
              </a:lnSpc>
            </a:pPr>
            <a:r>
              <a:rPr lang="en-US" sz="9600" dirty="0">
                <a:solidFill>
                  <a:srgbClr val="000000"/>
                </a:solidFill>
                <a:latin typeface="Gochi Hand"/>
              </a:rPr>
              <a:t>NSQ</a:t>
            </a:r>
          </a:p>
          <a:p>
            <a:pPr algn="ctr">
              <a:lnSpc>
                <a:spcPts val="7872"/>
              </a:lnSpc>
            </a:pPr>
            <a:r>
              <a:rPr lang="en-US" sz="5300" dirty="0">
                <a:solidFill>
                  <a:srgbClr val="000000"/>
                </a:solidFill>
                <a:latin typeface="Gochi Hand"/>
              </a:rPr>
              <a:t>real-time</a:t>
            </a:r>
            <a:r>
              <a:rPr lang="en-US" sz="5400" dirty="0">
                <a:solidFill>
                  <a:srgbClr val="000000"/>
                </a:solidFill>
                <a:latin typeface="Gochi Hand"/>
              </a:rPr>
              <a:t> messaging platform</a:t>
            </a:r>
          </a:p>
        </p:txBody>
      </p:sp>
      <p:sp>
        <p:nvSpPr>
          <p:cNvPr id="7" name="Freeform 7"/>
          <p:cNvSpPr/>
          <p:nvPr/>
        </p:nvSpPr>
        <p:spPr>
          <a:xfrm rot="7671314">
            <a:off x="11833594" y="5972294"/>
            <a:ext cx="3728345" cy="2367499"/>
          </a:xfrm>
          <a:custGeom>
            <a:avLst/>
            <a:gdLst/>
            <a:ahLst/>
            <a:cxnLst/>
            <a:rect l="l" t="t" r="r" b="b"/>
            <a:pathLst>
              <a:path w="3728345" h="2367499">
                <a:moveTo>
                  <a:pt x="0" y="0"/>
                </a:moveTo>
                <a:lnTo>
                  <a:pt x="3728344" y="0"/>
                </a:lnTo>
                <a:lnTo>
                  <a:pt x="3728344" y="2367499"/>
                </a:lnTo>
                <a:lnTo>
                  <a:pt x="0" y="2367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5400000">
            <a:off x="5888283" y="-1029552"/>
            <a:ext cx="6511435" cy="12346104"/>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txBody>
          <a:bodyPr/>
          <a:lstStyle/>
          <a:p>
            <a:endParaRPr lang="en-IN" dirty="0"/>
          </a:p>
        </p:txBody>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680835">
            <a:off x="3418528" y="2328486"/>
            <a:ext cx="1364676" cy="937905"/>
          </a:xfrm>
          <a:custGeom>
            <a:avLst/>
            <a:gdLst/>
            <a:ahLst/>
            <a:cxnLst/>
            <a:rect l="l" t="t" r="r" b="b"/>
            <a:pathLst>
              <a:path w="1364676" h="937905">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306103"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4100866" y="3531931"/>
            <a:ext cx="10086269" cy="4489691"/>
          </a:xfrm>
          <a:prstGeom prst="rect">
            <a:avLst/>
          </a:prstGeom>
        </p:spPr>
        <p:txBody>
          <a:bodyPr lIns="0" tIns="0" rIns="0" bIns="0" rtlCol="0" anchor="t">
            <a:spAutoFit/>
          </a:bodyPr>
          <a:lstStyle/>
          <a:p>
            <a:pPr algn="ctr">
              <a:lnSpc>
                <a:spcPts val="3864"/>
              </a:lnSpc>
            </a:pPr>
            <a:r>
              <a:rPr lang="en-US" sz="3000" dirty="0">
                <a:solidFill>
                  <a:srgbClr val="000000"/>
                </a:solidFill>
                <a:latin typeface="Now"/>
              </a:rPr>
              <a:t>NSQ is a </a:t>
            </a:r>
            <a:r>
              <a:rPr lang="en-US" sz="3000" dirty="0" err="1">
                <a:solidFill>
                  <a:srgbClr val="000000"/>
                </a:solidFill>
                <a:latin typeface="Now"/>
              </a:rPr>
              <a:t>realtime</a:t>
            </a:r>
            <a:r>
              <a:rPr lang="en-US" sz="3000" dirty="0">
                <a:solidFill>
                  <a:srgbClr val="000000"/>
                </a:solidFill>
                <a:latin typeface="Now"/>
              </a:rPr>
              <a:t> messaging platform that enables distributed systems to communicate with each other. It is designed to be scalable, reliable, and flexible, making it an ideal choice for modern applications. With NSQ, you can easily send and receive messages between different components of your application in real-time. This means that you can build complex, distributed systems that are highly responsive and performant.</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extLst>
      <p:ext uri="{BB962C8B-B14F-4D97-AF65-F5344CB8AC3E}">
        <p14:creationId xmlns:p14="http://schemas.microsoft.com/office/powerpoint/2010/main" val="2247642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a:off x="11853680"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4" name="TextBox 4"/>
          <p:cNvSpPr txBox="1"/>
          <p:nvPr/>
        </p:nvSpPr>
        <p:spPr>
          <a:xfrm>
            <a:off x="12269582" y="4378933"/>
            <a:ext cx="3537010" cy="4080541"/>
          </a:xfrm>
          <a:prstGeom prst="rect">
            <a:avLst/>
          </a:prstGeom>
        </p:spPr>
        <p:txBody>
          <a:bodyPr lIns="0" tIns="0" rIns="0" bIns="0" rtlCol="0" anchor="t">
            <a:spAutoFit/>
          </a:bodyPr>
          <a:lstStyle/>
          <a:p>
            <a:pPr>
              <a:lnSpc>
                <a:spcPts val="3150"/>
              </a:lnSpc>
            </a:pPr>
            <a:r>
              <a:rPr lang="en-US" sz="2100" dirty="0">
                <a:solidFill>
                  <a:srgbClr val="000000"/>
                </a:solidFill>
                <a:latin typeface="Now"/>
              </a:rPr>
              <a:t>Finally, NSQ is highly flexible and can be used in a variety of different use cases. Whether you're building a real-time chat application or a distributed data processing system, NSQ can help you achieve your goals.</a:t>
            </a:r>
          </a:p>
        </p:txBody>
      </p:sp>
      <p:sp>
        <p:nvSpPr>
          <p:cNvPr id="5" name="TextBox 5"/>
          <p:cNvSpPr txBox="1"/>
          <p:nvPr/>
        </p:nvSpPr>
        <p:spPr>
          <a:xfrm>
            <a:off x="3687259" y="1362075"/>
            <a:ext cx="10913483" cy="991248"/>
          </a:xfrm>
          <a:prstGeom prst="rect">
            <a:avLst/>
          </a:prstGeom>
        </p:spPr>
        <p:txBody>
          <a:bodyPr lIns="0" tIns="0" rIns="0" bIns="0" rtlCol="0" anchor="t">
            <a:spAutoFit/>
          </a:bodyPr>
          <a:lstStyle/>
          <a:p>
            <a:pPr algn="ctr">
              <a:lnSpc>
                <a:spcPts val="6970"/>
              </a:lnSpc>
            </a:pPr>
            <a:r>
              <a:rPr lang="en-US" sz="8500" dirty="0">
                <a:solidFill>
                  <a:srgbClr val="FFFFFF"/>
                </a:solidFill>
                <a:latin typeface="Gochi Hand"/>
              </a:rPr>
              <a:t>Benefits of NSQ</a:t>
            </a:r>
          </a:p>
        </p:txBody>
      </p:sp>
      <p:sp>
        <p:nvSpPr>
          <p:cNvPr id="6" name="Freeform 6"/>
          <p:cNvSpPr/>
          <p:nvPr/>
        </p:nvSpPr>
        <p:spPr>
          <a:xfrm>
            <a:off x="6958195" y="3239003"/>
            <a:ext cx="4368814" cy="6019297"/>
          </a:xfrm>
          <a:custGeom>
            <a:avLst/>
            <a:gdLst/>
            <a:ahLst/>
            <a:cxnLst/>
            <a:rect l="l" t="t" r="r" b="b"/>
            <a:pathLst>
              <a:path w="4368814" h="6019297">
                <a:moveTo>
                  <a:pt x="0" y="0"/>
                </a:moveTo>
                <a:lnTo>
                  <a:pt x="4368815" y="0"/>
                </a:lnTo>
                <a:lnTo>
                  <a:pt x="4368815"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7" name="TextBox 7"/>
          <p:cNvSpPr txBox="1"/>
          <p:nvPr/>
        </p:nvSpPr>
        <p:spPr>
          <a:xfrm>
            <a:off x="7327492" y="4378933"/>
            <a:ext cx="3537010" cy="4490909"/>
          </a:xfrm>
          <a:prstGeom prst="rect">
            <a:avLst/>
          </a:prstGeom>
        </p:spPr>
        <p:txBody>
          <a:bodyPr lIns="0" tIns="0" rIns="0" bIns="0" rtlCol="0" anchor="t">
            <a:spAutoFit/>
          </a:bodyPr>
          <a:lstStyle/>
          <a:p>
            <a:pPr>
              <a:lnSpc>
                <a:spcPts val="3150"/>
              </a:lnSpc>
            </a:pPr>
            <a:r>
              <a:rPr lang="en-US" sz="2100" dirty="0">
                <a:solidFill>
                  <a:srgbClr val="000000"/>
                </a:solidFill>
                <a:latin typeface="Now"/>
              </a:rPr>
              <a:t>Another advantage of NSQ is its reliability. With built-in replication and failover mechanisms, NSQ ensures that messages are always delivered, even in the event of node failures or network outages. This makes it a great choice for mission-critical applications.</a:t>
            </a:r>
          </a:p>
        </p:txBody>
      </p:sp>
      <p:sp>
        <p:nvSpPr>
          <p:cNvPr id="8" name="Freeform 8"/>
          <p:cNvSpPr/>
          <p:nvPr/>
        </p:nvSpPr>
        <p:spPr>
          <a:xfrm>
            <a:off x="2065506" y="3239003"/>
            <a:ext cx="4368814" cy="6019297"/>
          </a:xfrm>
          <a:custGeom>
            <a:avLst/>
            <a:gdLst/>
            <a:ahLst/>
            <a:cxnLst/>
            <a:rect l="l" t="t" r="r" b="b"/>
            <a:pathLst>
              <a:path w="4368814" h="6019297">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r="-55779" b="-44261"/>
            </a:stretch>
          </a:blipFill>
        </p:spPr>
      </p:sp>
      <p:sp>
        <p:nvSpPr>
          <p:cNvPr id="9" name="TextBox 9"/>
          <p:cNvSpPr txBox="1"/>
          <p:nvPr/>
        </p:nvSpPr>
        <p:spPr>
          <a:xfrm>
            <a:off x="2562460" y="4408180"/>
            <a:ext cx="3537010" cy="4490909"/>
          </a:xfrm>
          <a:prstGeom prst="rect">
            <a:avLst/>
          </a:prstGeom>
        </p:spPr>
        <p:txBody>
          <a:bodyPr lIns="0" tIns="0" rIns="0" bIns="0" rtlCol="0" anchor="t">
            <a:spAutoFit/>
          </a:bodyPr>
          <a:lstStyle/>
          <a:p>
            <a:pPr>
              <a:lnSpc>
                <a:spcPts val="3150"/>
              </a:lnSpc>
            </a:pPr>
            <a:r>
              <a:rPr lang="en-US" sz="2100" dirty="0">
                <a:solidFill>
                  <a:srgbClr val="000000"/>
                </a:solidFill>
                <a:latin typeface="Now"/>
              </a:rPr>
              <a:t>One of the key benefits of NSQ is its scalability. Because it uses a decentralized architecture, it can easily handle large volumes of messages without slowing down or becoming overwhelmed. This makes it an ideal choice for high-traffic applications.</a:t>
            </a:r>
          </a:p>
        </p:txBody>
      </p:sp>
      <p:sp>
        <p:nvSpPr>
          <p:cNvPr id="10" name="TextBox 10"/>
          <p:cNvSpPr txBox="1"/>
          <p:nvPr/>
        </p:nvSpPr>
        <p:spPr>
          <a:xfrm>
            <a:off x="3272287"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1</a:t>
            </a:r>
          </a:p>
        </p:txBody>
      </p:sp>
      <p:sp>
        <p:nvSpPr>
          <p:cNvPr id="11" name="TextBox 11"/>
          <p:cNvSpPr txBox="1"/>
          <p:nvPr/>
        </p:nvSpPr>
        <p:spPr>
          <a:xfrm>
            <a:off x="8164976"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2</a:t>
            </a:r>
          </a:p>
        </p:txBody>
      </p:sp>
      <p:sp>
        <p:nvSpPr>
          <p:cNvPr id="12" name="TextBox 12"/>
          <p:cNvSpPr txBox="1"/>
          <p:nvPr/>
        </p:nvSpPr>
        <p:spPr>
          <a:xfrm>
            <a:off x="13060461" y="3431430"/>
            <a:ext cx="1955253" cy="991248"/>
          </a:xfrm>
          <a:prstGeom prst="rect">
            <a:avLst/>
          </a:prstGeom>
        </p:spPr>
        <p:txBody>
          <a:bodyPr lIns="0" tIns="0" rIns="0" bIns="0" rtlCol="0" anchor="t">
            <a:spAutoFit/>
          </a:bodyPr>
          <a:lstStyle/>
          <a:p>
            <a:pPr algn="ctr">
              <a:lnSpc>
                <a:spcPts val="6970"/>
              </a:lnSpc>
            </a:pPr>
            <a:r>
              <a:rPr lang="en-US" sz="8500">
                <a:solidFill>
                  <a:srgbClr val="FFFFFF"/>
                </a:solidFill>
                <a:latin typeface="Gochi Hand"/>
              </a:rPr>
              <a:t>3</a:t>
            </a:r>
          </a:p>
        </p:txBody>
      </p:sp>
      <p:sp>
        <p:nvSpPr>
          <p:cNvPr id="13" name="Freeform 13"/>
          <p:cNvSpPr/>
          <p:nvPr/>
        </p:nvSpPr>
        <p:spPr>
          <a:xfrm flipH="1">
            <a:off x="-475825" y="581641"/>
            <a:ext cx="4418750" cy="1735364"/>
          </a:xfrm>
          <a:custGeom>
            <a:avLst/>
            <a:gdLst/>
            <a:ahLst/>
            <a:cxnLst/>
            <a:rect l="l" t="t" r="r" b="b"/>
            <a:pathLst>
              <a:path w="4418750" h="1735364">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3060461" y="467942"/>
            <a:ext cx="6632619" cy="1121516"/>
          </a:xfrm>
          <a:custGeom>
            <a:avLst/>
            <a:gdLst/>
            <a:ahLst/>
            <a:cxnLst/>
            <a:rect l="l" t="t" r="r" b="b"/>
            <a:pathLst>
              <a:path w="6632619" h="1121516">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25" b="7825"/>
          <a:stretch>
            <a:fillRect/>
          </a:stretch>
        </p:blipFill>
        <p:spPr>
          <a:xfrm>
            <a:off x="0" y="0"/>
            <a:ext cx="18288000" cy="10287000"/>
          </a:xfrm>
          <a:prstGeom prst="rect">
            <a:avLst/>
          </a:prstGeom>
        </p:spPr>
      </p:pic>
      <p:sp>
        <p:nvSpPr>
          <p:cNvPr id="3" name="Freeform 3"/>
          <p:cNvSpPr/>
          <p:nvPr/>
        </p:nvSpPr>
        <p:spPr>
          <a:xfrm rot="-5400000">
            <a:off x="5276774" y="-418043"/>
            <a:ext cx="7657404" cy="12269053"/>
          </a:xfrm>
          <a:custGeom>
            <a:avLst/>
            <a:gdLst/>
            <a:ahLst/>
            <a:cxnLst/>
            <a:rect l="l" t="t" r="r" b="b"/>
            <a:pathLst>
              <a:path w="6511435" h="12346104">
                <a:moveTo>
                  <a:pt x="0" y="0"/>
                </a:moveTo>
                <a:lnTo>
                  <a:pt x="6511434" y="0"/>
                </a:lnTo>
                <a:lnTo>
                  <a:pt x="6511434" y="12346104"/>
                </a:lnTo>
                <a:lnTo>
                  <a:pt x="0" y="12346104"/>
                </a:lnTo>
                <a:lnTo>
                  <a:pt x="0" y="0"/>
                </a:lnTo>
                <a:close/>
              </a:path>
            </a:pathLst>
          </a:custGeom>
          <a:blipFill>
            <a:blip r:embed="rId3"/>
            <a:stretch>
              <a:fillRect r="-45997"/>
            </a:stretch>
          </a:blipFill>
        </p:spPr>
      </p:sp>
      <p:sp>
        <p:nvSpPr>
          <p:cNvPr id="4" name="Freeform 4"/>
          <p:cNvSpPr/>
          <p:nvPr/>
        </p:nvSpPr>
        <p:spPr>
          <a:xfrm>
            <a:off x="12963702" y="741813"/>
            <a:ext cx="4947445" cy="1942997"/>
          </a:xfrm>
          <a:custGeom>
            <a:avLst/>
            <a:gdLst/>
            <a:ahLst/>
            <a:cxnLst/>
            <a:rect l="l" t="t" r="r" b="b"/>
            <a:pathLst>
              <a:path w="4947445" h="1942997">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1680835">
            <a:off x="3418528" y="2328486"/>
            <a:ext cx="1364676" cy="937905"/>
          </a:xfrm>
          <a:custGeom>
            <a:avLst/>
            <a:gdLst/>
            <a:ahLst/>
            <a:cxnLst/>
            <a:rect l="l" t="t" r="r" b="b"/>
            <a:pathLst>
              <a:path w="1364676" h="937905">
                <a:moveTo>
                  <a:pt x="0" y="0"/>
                </a:moveTo>
                <a:lnTo>
                  <a:pt x="1364676" y="0"/>
                </a:lnTo>
                <a:lnTo>
                  <a:pt x="1364676" y="937904"/>
                </a:lnTo>
                <a:lnTo>
                  <a:pt x="0" y="9379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306103" y="6834503"/>
            <a:ext cx="1620925" cy="2086738"/>
          </a:xfrm>
          <a:custGeom>
            <a:avLst/>
            <a:gdLst/>
            <a:ahLst/>
            <a:cxnLst/>
            <a:rect l="l" t="t" r="r" b="b"/>
            <a:pathLst>
              <a:path w="1620925" h="2086738">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886740" y="7945113"/>
            <a:ext cx="3281277" cy="3239516"/>
          </a:xfrm>
          <a:custGeom>
            <a:avLst/>
            <a:gdLst/>
            <a:ahLst/>
            <a:cxnLst/>
            <a:rect l="l" t="t" r="r" b="b"/>
            <a:pathLst>
              <a:path w="3281277" h="3239516">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86262" y="-542951"/>
            <a:ext cx="2280323" cy="3143302"/>
          </a:xfrm>
          <a:custGeom>
            <a:avLst/>
            <a:gdLst/>
            <a:ahLst/>
            <a:cxnLst/>
            <a:rect l="l" t="t" r="r" b="b"/>
            <a:pathLst>
              <a:path w="2280323" h="3143302">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4100866" y="4401013"/>
            <a:ext cx="10086269" cy="4967129"/>
          </a:xfrm>
          <a:prstGeom prst="rect">
            <a:avLst/>
          </a:prstGeom>
        </p:spPr>
        <p:txBody>
          <a:bodyPr lIns="0" tIns="0" rIns="0" bIns="0" rtlCol="0" anchor="t">
            <a:spAutoFit/>
          </a:bodyPr>
          <a:lstStyle/>
          <a:p>
            <a:pPr algn="ctr">
              <a:lnSpc>
                <a:spcPts val="3864"/>
              </a:lnSpc>
            </a:pPr>
            <a:r>
              <a:rPr lang="en-US" sz="2400" dirty="0">
                <a:solidFill>
                  <a:srgbClr val="000000"/>
                </a:solidFill>
                <a:latin typeface="Now"/>
              </a:rPr>
              <a:t>NSQ has been used in a variety of different industries and use cases. For example, it has been used to power real-time chat applications, distributed data processing systems, and high-traffic </a:t>
            </a:r>
            <a:r>
              <a:rPr lang="en-US" sz="2400" dirty="0" err="1">
                <a:solidFill>
                  <a:srgbClr val="000000"/>
                </a:solidFill>
                <a:latin typeface="Now"/>
              </a:rPr>
              <a:t>websites.In</a:t>
            </a:r>
            <a:r>
              <a:rPr lang="en-US" sz="2400" dirty="0">
                <a:solidFill>
                  <a:srgbClr val="000000"/>
                </a:solidFill>
                <a:latin typeface="Now"/>
              </a:rPr>
              <a:t> the finance industry, NSQ has been used to build high-performance trading systems that require low-latency messaging. In the healthcare industry, it has been used to enable real-time communication between medical devices and electronic health </a:t>
            </a:r>
            <a:r>
              <a:rPr lang="en-US" sz="2400" dirty="0" err="1">
                <a:solidFill>
                  <a:srgbClr val="000000"/>
                </a:solidFill>
                <a:latin typeface="Now"/>
              </a:rPr>
              <a:t>records.Overall</a:t>
            </a:r>
            <a:r>
              <a:rPr lang="en-US" sz="2400" dirty="0">
                <a:solidFill>
                  <a:srgbClr val="000000"/>
                </a:solidFill>
                <a:latin typeface="Now"/>
              </a:rPr>
              <a:t>, NSQ's flexibility and scalability make it a great choice for any application that requires real-time messaging capabilities.</a:t>
            </a:r>
          </a:p>
        </p:txBody>
      </p:sp>
      <p:sp>
        <p:nvSpPr>
          <p:cNvPr id="10" name="TextBox 10"/>
          <p:cNvSpPr txBox="1"/>
          <p:nvPr/>
        </p:nvSpPr>
        <p:spPr>
          <a:xfrm>
            <a:off x="4224712" y="3172507"/>
            <a:ext cx="9838576" cy="745910"/>
          </a:xfrm>
          <a:prstGeom prst="rect">
            <a:avLst/>
          </a:prstGeom>
        </p:spPr>
        <p:txBody>
          <a:bodyPr lIns="0" tIns="0" rIns="0" bIns="0" rtlCol="0" anchor="t">
            <a:spAutoFit/>
          </a:bodyPr>
          <a:lstStyle/>
          <a:p>
            <a:pPr algn="ctr">
              <a:lnSpc>
                <a:spcPts val="5740"/>
              </a:lnSpc>
            </a:pPr>
            <a:r>
              <a:rPr lang="en-US" sz="7000" dirty="0">
                <a:solidFill>
                  <a:srgbClr val="000000"/>
                </a:solidFill>
                <a:latin typeface="Bryndan Write"/>
              </a:rPr>
              <a:t>NSQ Use Cases</a:t>
            </a:r>
          </a:p>
        </p:txBody>
      </p:sp>
      <p:sp>
        <p:nvSpPr>
          <p:cNvPr id="11" name="Freeform 11"/>
          <p:cNvSpPr/>
          <p:nvPr/>
        </p:nvSpPr>
        <p:spPr>
          <a:xfrm rot="-10800000">
            <a:off x="16322283" y="7945113"/>
            <a:ext cx="2280323" cy="3143302"/>
          </a:xfrm>
          <a:custGeom>
            <a:avLst/>
            <a:gdLst/>
            <a:ahLst/>
            <a:cxnLst/>
            <a:rect l="l" t="t" r="r" b="b"/>
            <a:pathLst>
              <a:path w="2280323" h="3143302">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extLst>
      <p:ext uri="{BB962C8B-B14F-4D97-AF65-F5344CB8AC3E}">
        <p14:creationId xmlns:p14="http://schemas.microsoft.com/office/powerpoint/2010/main" val="3468689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1321</Words>
  <Application>Microsoft Office PowerPoint</Application>
  <PresentationFormat>Custom</PresentationFormat>
  <Paragraphs>44</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Bryndan Write Bold</vt:lpstr>
      <vt:lpstr>Bryndan Write</vt:lpstr>
      <vt:lpstr>Now</vt:lpstr>
      <vt:lpstr>Arial</vt:lpstr>
      <vt:lpstr>Gochi Hand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Doodle Group Project Presentation</dc:title>
  <cp:lastModifiedBy>Revanth Kandimalla</cp:lastModifiedBy>
  <cp:revision>3</cp:revision>
  <dcterms:created xsi:type="dcterms:W3CDTF">2006-08-16T00:00:00Z</dcterms:created>
  <dcterms:modified xsi:type="dcterms:W3CDTF">2023-06-07T15:54:11Z</dcterms:modified>
  <dc:identifier>DAFk90VGOAU</dc:identifier>
</cp:coreProperties>
</file>